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2"/>
  </p:notesMasterIdLst>
  <p:sldIdLst>
    <p:sldId id="259" r:id="rId2"/>
    <p:sldId id="257" r:id="rId3"/>
    <p:sldId id="258" r:id="rId4"/>
    <p:sldId id="260" r:id="rId5"/>
    <p:sldId id="265" r:id="rId6"/>
    <p:sldId id="266" r:id="rId7"/>
    <p:sldId id="268" r:id="rId8"/>
    <p:sldId id="263" r:id="rId9"/>
    <p:sldId id="262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D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7FB859-394E-448A-BA1C-6D689DE8CFC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D0CF06-4C79-49E7-9ADE-7C970EF8A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879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120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8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674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947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411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375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4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19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90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6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EF912-8DCB-450A-82E6-A07F37B2027C}" type="datetimeFigureOut">
              <a:rPr lang="en-US" smtClean="0"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95095-5D6D-4DA1-B5A1-3DD57FE31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369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sealappatjoy/CLIMATEWIN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hyperlink" Target="https://github.com/rosealappatjoy/CLIMATEWINS/tree/main/Scripts" TargetMode="Externa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roseaj1510@gmail.com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6740164"/>
          </a:xfrm>
          <a:prstGeom prst="rect">
            <a:avLst/>
          </a:prstGeom>
        </p:spPr>
      </p:pic>
      <p:sp>
        <p:nvSpPr>
          <p:cNvPr id="5" name="Text 3"/>
          <p:cNvSpPr/>
          <p:nvPr/>
        </p:nvSpPr>
        <p:spPr>
          <a:xfrm>
            <a:off x="5846301" y="4330907"/>
            <a:ext cx="2820710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dirty="0">
                <a:solidFill>
                  <a:srgbClr val="3A3630"/>
                </a:solidFill>
                <a:ea typeface="Source Sans Pro Bold" pitchFamily="34" charset="-122"/>
                <a:cs typeface="Source Sans Pro Bold" pitchFamily="34" charset="-120"/>
              </a:rPr>
              <a:t>B</a:t>
            </a:r>
            <a:r>
              <a:rPr lang="en-US" dirty="0" smtClean="0">
                <a:solidFill>
                  <a:srgbClr val="3A3630"/>
                </a:solidFill>
                <a:ea typeface="Source Sans Pro Bold" pitchFamily="34" charset="-122"/>
                <a:cs typeface="Source Sans Pro Bold" pitchFamily="34" charset="-120"/>
              </a:rPr>
              <a:t>y Rose </a:t>
            </a:r>
            <a:r>
              <a:rPr lang="en-US" dirty="0" err="1" smtClean="0">
                <a:solidFill>
                  <a:srgbClr val="3A3630"/>
                </a:solidFill>
                <a:ea typeface="Source Sans Pro Bold" pitchFamily="34" charset="-122"/>
                <a:cs typeface="Source Sans Pro Bold" pitchFamily="34" charset="-120"/>
              </a:rPr>
              <a:t>Alappat</a:t>
            </a:r>
            <a:r>
              <a:rPr lang="en-US" dirty="0" smtClean="0">
                <a:solidFill>
                  <a:srgbClr val="3A3630"/>
                </a:solidFill>
                <a:ea typeface="Source Sans Pro Bold" pitchFamily="34" charset="-122"/>
                <a:cs typeface="Source Sans Pro Bold" pitchFamily="34" charset="-120"/>
              </a:rPr>
              <a:t> Joy</a:t>
            </a:r>
            <a:endParaRPr lang="en-US" dirty="0"/>
          </a:p>
        </p:txBody>
      </p:sp>
      <p:sp>
        <p:nvSpPr>
          <p:cNvPr id="7" name="Text 0"/>
          <p:cNvSpPr/>
          <p:nvPr/>
        </p:nvSpPr>
        <p:spPr>
          <a:xfrm>
            <a:off x="5711382" y="490194"/>
            <a:ext cx="6713145" cy="4510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3600" kern="0" spc="-122" dirty="0">
                <a:solidFill>
                  <a:srgbClr val="000000"/>
                </a:solidFill>
                <a:ea typeface="Source Serif Pro Semi Bold" pitchFamily="34" charset="-122"/>
                <a:cs typeface="Source Serif Pro Semi Bold" pitchFamily="34" charset="-120"/>
              </a:rPr>
              <a:t>CLIMATEWINS</a:t>
            </a:r>
            <a:r>
              <a:rPr lang="en-US" sz="3600" kern="0" spc="-122" dirty="0" smtClean="0">
                <a:solidFill>
                  <a:srgbClr val="000000"/>
                </a:solidFill>
                <a:ea typeface="Source Serif Pro Semi Bold" pitchFamily="34" charset="-122"/>
                <a:cs typeface="Source Serif Pro Semi Bold" pitchFamily="34" charset="-120"/>
              </a:rPr>
              <a:t>:</a:t>
            </a:r>
          </a:p>
          <a:p>
            <a:pPr marL="0" indent="0">
              <a:lnSpc>
                <a:spcPts val="7650"/>
              </a:lnSpc>
              <a:buNone/>
            </a:pPr>
            <a:r>
              <a:rPr lang="en-US" sz="3600" kern="0" spc="-122" dirty="0" smtClean="0">
                <a:solidFill>
                  <a:srgbClr val="000000"/>
                </a:solidFill>
                <a:ea typeface="Source Serif Pro Semi Bold" pitchFamily="34" charset="-122"/>
                <a:cs typeface="Source Serif Pro Semi Bold" pitchFamily="34" charset="-120"/>
              </a:rPr>
              <a:t> </a:t>
            </a:r>
            <a:r>
              <a:rPr lang="en-US" sz="3600" kern="0" spc="-122" dirty="0">
                <a:solidFill>
                  <a:srgbClr val="000000"/>
                </a:solidFill>
                <a:ea typeface="Source Serif Pro Semi Bold" pitchFamily="34" charset="-122"/>
                <a:cs typeface="Source Serif Pro Semi Bold" pitchFamily="34" charset="-120"/>
              </a:rPr>
              <a:t>CLIMATE CHANGES PREDICTION</a:t>
            </a:r>
            <a:endParaRPr lang="en-US" sz="3600" dirty="0"/>
          </a:p>
        </p:txBody>
      </p:sp>
      <p:pic>
        <p:nvPicPr>
          <p:cNvPr id="8" name="Picture 7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301" y="5115367"/>
            <a:ext cx="606266" cy="449491"/>
          </a:xfrm>
          <a:prstGeom prst="rect">
            <a:avLst/>
          </a:prstGeom>
        </p:spPr>
      </p:pic>
      <p:pic>
        <p:nvPicPr>
          <p:cNvPr id="6" name="Picture 5" descr="A logo of a python company&#10;&#10;Description automatically generated">
            <a:hlinkClick r:id="rId5"/>
            <a:extLst>
              <a:ext uri="{FF2B5EF4-FFF2-40B4-BE49-F238E27FC236}">
                <a16:creationId xmlns:a16="http://schemas.microsoft.com/office/drawing/2014/main" id="{8964217D-EFF0-80E8-9DDE-3606EB95CD8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0182" y="5115368"/>
            <a:ext cx="511376" cy="56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85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66106" y="2560934"/>
            <a:ext cx="4834614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 you</a:t>
            </a:r>
            <a:endParaRPr lang="en-US" sz="8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25245" y="3884373"/>
            <a:ext cx="385556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 smtClean="0"/>
          </a:p>
          <a:p>
            <a:pPr algn="ctr"/>
            <a:r>
              <a:rPr lang="en-GB" sz="2000" b="1" dirty="0" smtClean="0"/>
              <a:t>Rose </a:t>
            </a:r>
            <a:r>
              <a:rPr lang="en-GB" sz="2000" b="1" dirty="0" err="1" smtClean="0"/>
              <a:t>Alappat</a:t>
            </a:r>
            <a:r>
              <a:rPr lang="en-GB" sz="2000" b="1" dirty="0" smtClean="0"/>
              <a:t> Joy</a:t>
            </a:r>
          </a:p>
          <a:p>
            <a:pPr algn="ctr"/>
            <a:r>
              <a:rPr lang="en-GB" sz="2000" b="1" dirty="0" smtClean="0">
                <a:hlinkClick r:id="rId2"/>
              </a:rPr>
              <a:t>Email : roseaj1510@gmail.com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3726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095" y="2458956"/>
            <a:ext cx="6179939" cy="4761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750"/>
              </a:lnSpc>
            </a:pPr>
            <a:r>
              <a:rPr lang="en-US" sz="3600" dirty="0" smtClean="0">
                <a:ea typeface="Lora" pitchFamily="34" charset="-122"/>
                <a:cs typeface="Lora" pitchFamily="34" charset="-120"/>
              </a:rPr>
              <a:t>Hypothesis</a:t>
            </a:r>
          </a:p>
          <a:p>
            <a:r>
              <a:rPr lang="en-GB" dirty="0" smtClean="0"/>
              <a:t>Machine </a:t>
            </a:r>
            <a:r>
              <a:rPr lang="en-GB" dirty="0"/>
              <a:t>learning can predict the effects of climate change using weather data</a:t>
            </a:r>
            <a:r>
              <a:rPr lang="en-GB" dirty="0" smtClean="0"/>
              <a:t>.</a:t>
            </a:r>
          </a:p>
          <a:p>
            <a:endParaRPr lang="en-GB" dirty="0" smtClean="0"/>
          </a:p>
          <a:p>
            <a:r>
              <a:rPr lang="en-GB" dirty="0"/>
              <a:t>Machine learning models could have ethical issues, like bias or lack of </a:t>
            </a:r>
            <a:r>
              <a:rPr lang="en-GB" dirty="0" smtClean="0"/>
              <a:t>transparency</a:t>
            </a:r>
          </a:p>
          <a:p>
            <a:endParaRPr lang="en-GB" dirty="0"/>
          </a:p>
          <a:p>
            <a:r>
              <a:rPr lang="en-GB" dirty="0"/>
              <a:t>Machine learning can predict whether the weather will be good or bad on a specific day.</a:t>
            </a:r>
            <a:endParaRPr lang="en-GB" dirty="0" smtClean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</p:txBody>
      </p:sp>
      <p:sp>
        <p:nvSpPr>
          <p:cNvPr id="12" name="Text 1"/>
          <p:cNvSpPr/>
          <p:nvPr/>
        </p:nvSpPr>
        <p:spPr>
          <a:xfrm>
            <a:off x="727095" y="1106146"/>
            <a:ext cx="6172875" cy="10753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GB" dirty="0" err="1"/>
              <a:t>ClimateWins</a:t>
            </a:r>
            <a:r>
              <a:rPr lang="en-GB" dirty="0"/>
              <a:t> aims to use machine learning to predict the impacts of climate change across Europe and potentially worldwide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4093" y="403376"/>
            <a:ext cx="44777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/>
              <a:t>Objective</a:t>
            </a:r>
          </a:p>
          <a:p>
            <a:endParaRPr lang="en-GB" sz="3600" dirty="0"/>
          </a:p>
          <a:p>
            <a:endParaRPr lang="en-GB" sz="3600" dirty="0" smtClean="0"/>
          </a:p>
          <a:p>
            <a:endParaRPr lang="en-GB" sz="3600" dirty="0"/>
          </a:p>
          <a:p>
            <a:endParaRPr lang="en-GB" sz="3600" dirty="0" smtClean="0"/>
          </a:p>
        </p:txBody>
      </p:sp>
    </p:spTree>
    <p:extLst>
      <p:ext uri="{BB962C8B-B14F-4D97-AF65-F5344CB8AC3E}">
        <p14:creationId xmlns:p14="http://schemas.microsoft.com/office/powerpoint/2010/main" val="422533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30784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769797" y="40103"/>
            <a:ext cx="8422203" cy="852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3200" b="1" dirty="0" smtClean="0">
                <a:ea typeface="Lora" pitchFamily="34" charset="-122"/>
                <a:cs typeface="Lora" pitchFamily="34" charset="-120"/>
              </a:rPr>
              <a:t>              Data Source &amp; Bias</a:t>
            </a:r>
          </a:p>
          <a:p>
            <a:pPr marL="0" indent="0">
              <a:lnSpc>
                <a:spcPts val="5700"/>
              </a:lnSpc>
              <a:buNone/>
            </a:pPr>
            <a:r>
              <a:rPr lang="en-US" sz="3200" b="1" dirty="0">
                <a:ea typeface="Lora" pitchFamily="34" charset="-122"/>
                <a:cs typeface="Lora" pitchFamily="34" charset="-120"/>
              </a:rPr>
              <a:t> </a:t>
            </a:r>
            <a:r>
              <a:rPr lang="en-US" sz="3200" b="1" dirty="0" smtClean="0">
                <a:ea typeface="Lora" pitchFamily="34" charset="-122"/>
                <a:cs typeface="Lora" pitchFamily="34" charset="-120"/>
              </a:rPr>
              <a:t>             </a:t>
            </a:r>
            <a:endParaRPr lang="en-US" sz="3200" b="1" dirty="0"/>
          </a:p>
        </p:txBody>
      </p:sp>
      <p:sp>
        <p:nvSpPr>
          <p:cNvPr id="5" name="Text 2"/>
          <p:cNvSpPr/>
          <p:nvPr/>
        </p:nvSpPr>
        <p:spPr>
          <a:xfrm>
            <a:off x="5076368" y="112640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dirty="0">
                <a:ea typeface="Lora" pitchFamily="34" charset="-122"/>
                <a:cs typeface="Lora" pitchFamily="34" charset="-120"/>
              </a:rPr>
              <a:t>Data Origin</a:t>
            </a:r>
            <a:endParaRPr lang="en-US" sz="2250" b="1" dirty="0"/>
          </a:p>
        </p:txBody>
      </p:sp>
      <p:sp>
        <p:nvSpPr>
          <p:cNvPr id="8" name="Text 3"/>
          <p:cNvSpPr/>
          <p:nvPr/>
        </p:nvSpPr>
        <p:spPr>
          <a:xfrm>
            <a:off x="5069841" y="1609654"/>
            <a:ext cx="6593840" cy="460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GB" dirty="0"/>
              <a:t>The European Climate Assessment &amp; Data Set project provided the primary dataset, which includes comprehensive weather observations from 18 weather stations across Europe, meticulously recorded from 1960 to 2022.</a:t>
            </a:r>
            <a:r>
              <a:rPr lang="en-US" dirty="0" smtClean="0">
                <a:ea typeface="Source Sans Pro" pitchFamily="34" charset="-122"/>
                <a:cs typeface="Source Sans Pro" pitchFamily="34" charset="-120"/>
              </a:rPr>
              <a:t>.</a:t>
            </a:r>
            <a:endParaRPr lang="en-US" dirty="0"/>
          </a:p>
        </p:txBody>
      </p:sp>
      <p:sp>
        <p:nvSpPr>
          <p:cNvPr id="9" name="Text 5"/>
          <p:cNvSpPr/>
          <p:nvPr/>
        </p:nvSpPr>
        <p:spPr>
          <a:xfrm>
            <a:off x="5076368" y="286145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b="1" dirty="0">
                <a:ea typeface="Lora" pitchFamily="34" charset="-122"/>
                <a:cs typeface="Lora" pitchFamily="34" charset="-120"/>
              </a:rPr>
              <a:t>Data Variety</a:t>
            </a:r>
            <a:endParaRPr lang="en-US" sz="2250" b="1" dirty="0"/>
          </a:p>
        </p:txBody>
      </p:sp>
      <p:sp>
        <p:nvSpPr>
          <p:cNvPr id="11" name="Text 6"/>
          <p:cNvSpPr/>
          <p:nvPr/>
        </p:nvSpPr>
        <p:spPr>
          <a:xfrm>
            <a:off x="5081653" y="3378437"/>
            <a:ext cx="6806763" cy="4300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dirty="0">
                <a:solidFill>
                  <a:srgbClr val="3A3630"/>
                </a:solidFill>
                <a:ea typeface="Source Sans Pro" pitchFamily="34" charset="-122"/>
                <a:cs typeface="Source Sans Pro" pitchFamily="34" charset="-120"/>
              </a:rPr>
              <a:t>Includes temperature, wind speed, snow, and global radiation</a:t>
            </a:r>
            <a:endParaRPr lang="en-GB" kern="0" dirty="0">
              <a:solidFill>
                <a:srgbClr val="272525"/>
              </a:solidFill>
              <a:ea typeface="Source Sans Pro" pitchFamily="34" charset="-122"/>
              <a:cs typeface="Source Sans Pro" pitchFamily="34" charset="-12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069841" y="3755751"/>
            <a:ext cx="3813108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50" b="1" dirty="0" smtClean="0"/>
              <a:t>Data Bias</a:t>
            </a:r>
            <a:endParaRPr lang="en-US" sz="2250" b="1" dirty="0"/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 rot="10800000" flipV="1">
            <a:off x="5076368" y="4339598"/>
            <a:ext cx="715019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Collection Bias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: Variations in instrumentation, measurement techniques, or the relocation of stations over time can lead to biased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Sampling Bias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: Gathering data from only 18 specific stations out of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26,321 across Europe may result in an unbalanced representation of climate patterns. </a:t>
            </a:r>
          </a:p>
        </p:txBody>
      </p:sp>
    </p:spTree>
    <p:extLst>
      <p:ext uri="{BB962C8B-B14F-4D97-AF65-F5344CB8AC3E}">
        <p14:creationId xmlns:p14="http://schemas.microsoft.com/office/powerpoint/2010/main" val="398663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8219" y="1037663"/>
            <a:ext cx="11063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</a:t>
            </a:r>
            <a:r>
              <a:rPr lang="en-GB" dirty="0" smtClean="0"/>
              <a:t>he K-Nearest Neighbours (KNN) algorithm, a supervised machine learning method is used here, which classifies data points based on their distance to nearby points in other categories.</a:t>
            </a:r>
            <a:endParaRPr lang="en-US" dirty="0"/>
          </a:p>
        </p:txBody>
      </p:sp>
      <p:sp>
        <p:nvSpPr>
          <p:cNvPr id="7" name="Text 0"/>
          <p:cNvSpPr/>
          <p:nvPr/>
        </p:nvSpPr>
        <p:spPr>
          <a:xfrm>
            <a:off x="2174240" y="305594"/>
            <a:ext cx="7415927" cy="11676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3200" b="1" dirty="0">
                <a:ea typeface="Lora" pitchFamily="34" charset="-122"/>
                <a:cs typeface="Lora" pitchFamily="34" charset="-120"/>
              </a:rPr>
              <a:t>Supervised Learning: K-Nearest Neighbor</a:t>
            </a:r>
            <a:endParaRPr lang="en-US" sz="3200" b="1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468219" y="1894788"/>
            <a:ext cx="5926295" cy="4904802"/>
          </a:xfrm>
          <a:prstGeom prst="rect">
            <a:avLst/>
          </a:prstGeom>
        </p:spPr>
      </p:pic>
      <p:sp>
        <p:nvSpPr>
          <p:cNvPr id="9" name="Shape 2"/>
          <p:cNvSpPr/>
          <p:nvPr/>
        </p:nvSpPr>
        <p:spPr>
          <a:xfrm>
            <a:off x="6365677" y="3612952"/>
            <a:ext cx="4739203" cy="3392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3546849"/>
              </p:ext>
            </p:extLst>
          </p:nvPr>
        </p:nvGraphicFramePr>
        <p:xfrm>
          <a:off x="7224858" y="2008827"/>
          <a:ext cx="4364926" cy="3547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2463">
                  <a:extLst>
                    <a:ext uri="{9D8B030D-6E8A-4147-A177-3AD203B41FA5}">
                      <a16:colId xmlns:a16="http://schemas.microsoft.com/office/drawing/2014/main" val="2851019792"/>
                    </a:ext>
                  </a:extLst>
                </a:gridCol>
                <a:gridCol w="2182463">
                  <a:extLst>
                    <a:ext uri="{9D8B030D-6E8A-4147-A177-3AD203B41FA5}">
                      <a16:colId xmlns:a16="http://schemas.microsoft.com/office/drawing/2014/main" val="3667459001"/>
                    </a:ext>
                  </a:extLst>
                </a:gridCol>
              </a:tblGrid>
              <a:tr h="886884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Weather Station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Accuracy Rate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462601"/>
                  </a:ext>
                </a:extLst>
              </a:tr>
              <a:tr h="886884">
                <a:tc>
                  <a:txBody>
                    <a:bodyPr/>
                    <a:lstStyle/>
                    <a:p>
                      <a:r>
                        <a:rPr lang="en-GB" dirty="0" err="1" smtClean="0"/>
                        <a:t>Sonnblick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100%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5678993"/>
                  </a:ext>
                </a:extLst>
              </a:tr>
              <a:tr h="886884">
                <a:tc>
                  <a:txBody>
                    <a:bodyPr/>
                    <a:lstStyle/>
                    <a:p>
                      <a:r>
                        <a:rPr lang="en-GB" dirty="0" smtClean="0"/>
                        <a:t>Oslo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90%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4766354"/>
                  </a:ext>
                </a:extLst>
              </a:tr>
              <a:tr h="886884">
                <a:tc>
                  <a:txBody>
                    <a:bodyPr/>
                    <a:lstStyle/>
                    <a:p>
                      <a:r>
                        <a:rPr lang="en-GB" dirty="0" smtClean="0"/>
                        <a:t>Basel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85%</a:t>
                      </a:r>
                      <a:endParaRPr lang="en-US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3873037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188835"/>
              </p:ext>
            </p:extLst>
          </p:nvPr>
        </p:nvGraphicFramePr>
        <p:xfrm>
          <a:off x="7258114" y="5837547"/>
          <a:ext cx="4298414" cy="855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9207">
                  <a:extLst>
                    <a:ext uri="{9D8B030D-6E8A-4147-A177-3AD203B41FA5}">
                      <a16:colId xmlns:a16="http://schemas.microsoft.com/office/drawing/2014/main" val="2051983876"/>
                    </a:ext>
                  </a:extLst>
                </a:gridCol>
                <a:gridCol w="2149207">
                  <a:extLst>
                    <a:ext uri="{9D8B030D-6E8A-4147-A177-3AD203B41FA5}">
                      <a16:colId xmlns:a16="http://schemas.microsoft.com/office/drawing/2014/main" val="1962393757"/>
                    </a:ext>
                  </a:extLst>
                </a:gridCol>
              </a:tblGrid>
              <a:tr h="855988">
                <a:tc>
                  <a:txBody>
                    <a:bodyPr/>
                    <a:lstStyle/>
                    <a:p>
                      <a:pPr algn="l"/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Average Accuracy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b="0" dirty="0" smtClean="0">
                          <a:solidFill>
                            <a:schemeClr val="tx1"/>
                          </a:solidFill>
                        </a:rPr>
                        <a:t>88%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818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656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43840" y="317013"/>
            <a:ext cx="779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Artificial Neural Network (Confusion Matrix)</a:t>
            </a:r>
            <a:endParaRPr lang="en-US" sz="2800" b="1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76517" y="2605722"/>
            <a:ext cx="5597843" cy="4252278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5963920" y="2574289"/>
            <a:ext cx="5943600" cy="42837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478" y="2263854"/>
            <a:ext cx="2631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Test 1  (45.5% Accuracy)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62040" y="2389623"/>
            <a:ext cx="277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Test 2   (47% Accuracy)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43998" y="1203026"/>
            <a:ext cx="1087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We used an Artificial Neural Network (ANN) to identify complex patterns in large datasets, achieving 50% accuracy, which reflects the challenges of predicting the unpredictable nature of weather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00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tretch>
            <a:fillRect/>
          </a:stretch>
        </p:blipFill>
        <p:spPr>
          <a:xfrm>
            <a:off x="320040" y="1349912"/>
            <a:ext cx="5943600" cy="470617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8960" y="971152"/>
            <a:ext cx="281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Test 3    (50% Accuracy</a:t>
            </a:r>
            <a:r>
              <a:rPr lang="en-GB" dirty="0" smtClean="0"/>
              <a:t>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46240" y="2133600"/>
            <a:ext cx="4511040" cy="391305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/>
              <a:t>Optimal architecture and training </a:t>
            </a:r>
            <a:endParaRPr lang="en-US" sz="2400" b="1" dirty="0" smtClean="0"/>
          </a:p>
          <a:p>
            <a:pPr algn="ctr">
              <a:lnSpc>
                <a:spcPct val="150000"/>
              </a:lnSpc>
            </a:pPr>
            <a:r>
              <a:rPr lang="en-US" sz="2400" b="1" dirty="0" smtClean="0"/>
              <a:t>Minimize FP,FN</a:t>
            </a:r>
          </a:p>
          <a:p>
            <a:pPr algn="ctr">
              <a:lnSpc>
                <a:spcPct val="150000"/>
              </a:lnSpc>
            </a:pPr>
            <a:r>
              <a:rPr lang="en-US" sz="2400" b="1" dirty="0"/>
              <a:t>M</a:t>
            </a:r>
            <a:r>
              <a:rPr lang="en-US" sz="2400" b="1" dirty="0" smtClean="0"/>
              <a:t>aximizing TP,TN</a:t>
            </a:r>
          </a:p>
          <a:p>
            <a:pPr algn="ctr">
              <a:lnSpc>
                <a:spcPct val="150000"/>
              </a:lnSpc>
            </a:pPr>
            <a:r>
              <a:rPr lang="en-GB" sz="2400" b="1" dirty="0" smtClean="0"/>
              <a:t>FP- False Positive</a:t>
            </a:r>
          </a:p>
          <a:p>
            <a:pPr algn="ctr">
              <a:lnSpc>
                <a:spcPct val="150000"/>
              </a:lnSpc>
            </a:pPr>
            <a:r>
              <a:rPr lang="en-GB" sz="2400" b="1" dirty="0" smtClean="0"/>
              <a:t>FN-False Negative</a:t>
            </a:r>
          </a:p>
          <a:p>
            <a:pPr algn="ctr">
              <a:lnSpc>
                <a:spcPct val="150000"/>
              </a:lnSpc>
            </a:pPr>
            <a:r>
              <a:rPr lang="en-GB" sz="2400" b="1" dirty="0" smtClean="0"/>
              <a:t>TP-  True positive</a:t>
            </a:r>
          </a:p>
          <a:p>
            <a:pPr algn="ctr">
              <a:lnSpc>
                <a:spcPct val="150000"/>
              </a:lnSpc>
            </a:pPr>
            <a:r>
              <a:rPr lang="en-GB" sz="2400" b="1" dirty="0" smtClean="0"/>
              <a:t>TN-True Negative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263266"/>
            <a:ext cx="779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Artificial Neural Network (Confusion Matrix)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38765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730421" y="210386"/>
            <a:ext cx="8717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Decision Tree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91" y="1078739"/>
            <a:ext cx="5397777" cy="48834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513" y="1199395"/>
            <a:ext cx="6685487" cy="476274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24968" y="721346"/>
            <a:ext cx="475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Test set- 46% Accuracy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7191" y="6313268"/>
            <a:ext cx="932688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decision tree needs to be pruned as it is too deep and complex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5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/>
          <p:cNvSpPr/>
          <p:nvPr/>
        </p:nvSpPr>
        <p:spPr>
          <a:xfrm>
            <a:off x="301467" y="3527703"/>
            <a:ext cx="7257574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3600" dirty="0" smtClean="0">
                <a:ea typeface="Lora" pitchFamily="34" charset="-122"/>
                <a:cs typeface="Lora" pitchFamily="34" charset="-120"/>
              </a:rPr>
              <a:t>Conclusion</a:t>
            </a:r>
            <a:endParaRPr lang="en-US" sz="36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783797"/>
          </a:xfrm>
          <a:prstGeom prst="rect">
            <a:avLst/>
          </a:prstGeom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 rot="10800000" flipV="1">
            <a:off x="199867" y="3527703"/>
            <a:ext cx="11165840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The KNN algorithm achieved the highest performance with an average accuracy of 88% on the test set.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The decision tree requires pruning to improve its accuracy.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GB" dirty="0"/>
              <a:t>The ANN demonstrated a maximum accuracy of only 50</a:t>
            </a:r>
            <a:r>
              <a:rPr lang="en-GB" dirty="0" smtClean="0"/>
              <a:t>%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Therefore, KNN is the best model for weather prediction in this dataset </a:t>
            </a:r>
          </a:p>
        </p:txBody>
      </p:sp>
    </p:spTree>
    <p:extLst>
      <p:ext uri="{BB962C8B-B14F-4D97-AF65-F5344CB8AC3E}">
        <p14:creationId xmlns:p14="http://schemas.microsoft.com/office/powerpoint/2010/main" val="325062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78379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928496"/>
            <a:ext cx="7257574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50"/>
              </a:lnSpc>
            </a:pPr>
            <a:r>
              <a:rPr lang="en-US" sz="3600" kern="0" spc="-75" dirty="0">
                <a:solidFill>
                  <a:srgbClr val="000000"/>
                </a:solidFill>
                <a:ea typeface="Source Serif Pro Semi Bold" pitchFamily="34" charset="-122"/>
                <a:cs typeface="Source Serif Pro Semi Bold" pitchFamily="34" charset="-120"/>
              </a:rPr>
              <a:t>Future Directions</a:t>
            </a:r>
            <a:endParaRPr lang="en-US" sz="3600" dirty="0"/>
          </a:p>
        </p:txBody>
      </p:sp>
      <p:sp>
        <p:nvSpPr>
          <p:cNvPr id="5" name="Text 3"/>
          <p:cNvSpPr/>
          <p:nvPr/>
        </p:nvSpPr>
        <p:spPr>
          <a:xfrm>
            <a:off x="94933" y="3713597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 smtClean="0">
                <a:solidFill>
                  <a:srgbClr val="3A3630"/>
                </a:solidFill>
                <a:ea typeface="Lora" pitchFamily="34" charset="-122"/>
                <a:cs typeface="Lora" pitchFamily="34" charset="-120"/>
              </a:rPr>
              <a:t>1</a:t>
            </a:r>
            <a:r>
              <a:rPr lang="en-US" sz="2250" dirty="0" smtClean="0">
                <a:ea typeface="Lora" pitchFamily="34" charset="-122"/>
                <a:cs typeface="Lora" pitchFamily="34" charset="-120"/>
              </a:rPr>
              <a:t>. Model </a:t>
            </a:r>
            <a:r>
              <a:rPr lang="en-US" sz="2250" dirty="0">
                <a:ea typeface="Lora" pitchFamily="34" charset="-122"/>
                <a:cs typeface="Lora" pitchFamily="34" charset="-120"/>
              </a:rPr>
              <a:t>Integration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94933" y="4204711"/>
            <a:ext cx="3938587" cy="9573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GB" dirty="0"/>
              <a:t>Future research will focus on combining models like KNN and ANN to create a more robust and accurate climate prediction system</a:t>
            </a:r>
            <a:endParaRPr lang="en-US" dirty="0"/>
          </a:p>
        </p:txBody>
      </p:sp>
      <p:sp>
        <p:nvSpPr>
          <p:cNvPr id="7" name="Text 7"/>
          <p:cNvSpPr/>
          <p:nvPr/>
        </p:nvSpPr>
        <p:spPr>
          <a:xfrm>
            <a:off x="4357012" y="3726335"/>
            <a:ext cx="3011686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 smtClean="0">
                <a:ea typeface="Lora" pitchFamily="34" charset="-122"/>
                <a:cs typeface="Lora" pitchFamily="34" charset="-120"/>
              </a:rPr>
              <a:t>2. Decision </a:t>
            </a:r>
            <a:r>
              <a:rPr lang="en-US" sz="2250" dirty="0">
                <a:ea typeface="Lora" pitchFamily="34" charset="-122"/>
                <a:cs typeface="Lora" pitchFamily="34" charset="-120"/>
              </a:rPr>
              <a:t>Tree Pruning</a:t>
            </a:r>
            <a:endParaRPr lang="en-US" sz="2250" dirty="0"/>
          </a:p>
        </p:txBody>
      </p:sp>
      <p:sp>
        <p:nvSpPr>
          <p:cNvPr id="8" name="Text 8"/>
          <p:cNvSpPr/>
          <p:nvPr/>
        </p:nvSpPr>
        <p:spPr>
          <a:xfrm>
            <a:off x="4357012" y="4204711"/>
            <a:ext cx="3354428" cy="2393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GB" dirty="0"/>
              <a:t>We will apply pruning techniques </a:t>
            </a:r>
            <a:endParaRPr lang="en-GB" dirty="0" smtClean="0"/>
          </a:p>
          <a:p>
            <a:pPr>
              <a:lnSpc>
                <a:spcPts val="3100"/>
              </a:lnSpc>
            </a:pPr>
            <a:r>
              <a:rPr lang="en-GB" dirty="0" smtClean="0"/>
              <a:t>to </a:t>
            </a:r>
            <a:r>
              <a:rPr lang="en-GB" dirty="0"/>
              <a:t>optimize the decision tree</a:t>
            </a:r>
            <a:r>
              <a:rPr lang="en-GB" dirty="0" smtClean="0"/>
              <a:t>,</a:t>
            </a:r>
          </a:p>
          <a:p>
            <a:pPr>
              <a:lnSpc>
                <a:spcPts val="3100"/>
              </a:lnSpc>
            </a:pPr>
            <a:r>
              <a:rPr lang="en-GB" dirty="0" smtClean="0"/>
              <a:t>simplifying </a:t>
            </a:r>
            <a:r>
              <a:rPr lang="en-GB" dirty="0"/>
              <a:t>its structure to </a:t>
            </a:r>
            <a:r>
              <a:rPr lang="en-GB" dirty="0" smtClean="0"/>
              <a:t>prevent</a:t>
            </a:r>
          </a:p>
          <a:p>
            <a:pPr>
              <a:lnSpc>
                <a:spcPts val="3100"/>
              </a:lnSpc>
            </a:pPr>
            <a:r>
              <a:rPr lang="en-GB" dirty="0" smtClean="0"/>
              <a:t>overfitting </a:t>
            </a:r>
            <a:r>
              <a:rPr lang="en-GB" dirty="0"/>
              <a:t>and improve accuracy </a:t>
            </a:r>
            <a:endParaRPr lang="en-GB" dirty="0" smtClean="0"/>
          </a:p>
          <a:p>
            <a:pPr>
              <a:lnSpc>
                <a:spcPts val="3100"/>
              </a:lnSpc>
            </a:pPr>
            <a:r>
              <a:rPr lang="en-GB" dirty="0" smtClean="0"/>
              <a:t>on </a:t>
            </a:r>
            <a:r>
              <a:rPr lang="en-GB" dirty="0"/>
              <a:t>new data</a:t>
            </a:r>
            <a:r>
              <a:rPr lang="en-US" kern="0" spc="-32" dirty="0" smtClean="0">
                <a:solidFill>
                  <a:srgbClr val="272525"/>
                </a:solidFill>
                <a:ea typeface="Source Sans Pro" pitchFamily="34" charset="-122"/>
                <a:cs typeface="Source Sans Pro" pitchFamily="34" charset="-120"/>
              </a:rPr>
              <a:t>.</a:t>
            </a:r>
            <a:endParaRPr lang="en-US" dirty="0"/>
          </a:p>
          <a:p>
            <a:pPr marL="0" indent="0">
              <a:lnSpc>
                <a:spcPts val="3100"/>
              </a:lnSpc>
              <a:buNone/>
            </a:pPr>
            <a:r>
              <a:rPr lang="en-US" dirty="0" smtClean="0">
                <a:solidFill>
                  <a:srgbClr val="3A3630"/>
                </a:solidFill>
                <a:ea typeface="Source Sans Pro" pitchFamily="34" charset="-122"/>
                <a:cs typeface="Source Sans Pro" pitchFamily="34" charset="-120"/>
              </a:rPr>
              <a:t>.</a:t>
            </a:r>
            <a:endParaRPr lang="en-US" dirty="0"/>
          </a:p>
        </p:txBody>
      </p:sp>
      <p:sp>
        <p:nvSpPr>
          <p:cNvPr id="9" name="Text 11"/>
          <p:cNvSpPr/>
          <p:nvPr/>
        </p:nvSpPr>
        <p:spPr>
          <a:xfrm>
            <a:off x="8677419" y="3708593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 smtClean="0">
                <a:solidFill>
                  <a:srgbClr val="3A3630"/>
                </a:solidFill>
                <a:ea typeface="Lora" pitchFamily="34" charset="-122"/>
                <a:cs typeface="Lora" pitchFamily="34" charset="-120"/>
              </a:rPr>
              <a:t>3. Future </a:t>
            </a:r>
            <a:r>
              <a:rPr lang="en-US" sz="2250" dirty="0">
                <a:solidFill>
                  <a:srgbClr val="3A3630"/>
                </a:solidFill>
                <a:ea typeface="Lora" pitchFamily="34" charset="-122"/>
                <a:cs typeface="Lora" pitchFamily="34" charset="-120"/>
              </a:rPr>
              <a:t>Exploration</a:t>
            </a:r>
            <a:endParaRPr lang="en-US" sz="2250" dirty="0"/>
          </a:p>
        </p:txBody>
      </p:sp>
      <p:sp>
        <p:nvSpPr>
          <p:cNvPr id="10" name="Text 12"/>
          <p:cNvSpPr/>
          <p:nvPr/>
        </p:nvSpPr>
        <p:spPr>
          <a:xfrm>
            <a:off x="8677419" y="4012842"/>
            <a:ext cx="3174752" cy="22985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GB" dirty="0"/>
          </a:p>
          <a:p>
            <a:pPr>
              <a:lnSpc>
                <a:spcPct val="150000"/>
              </a:lnSpc>
            </a:pPr>
            <a:r>
              <a:rPr lang="en-GB" dirty="0"/>
              <a:t>We will use uncategorized data and unsupervised learning to find patterns and improve weather predictions.</a:t>
            </a:r>
          </a:p>
        </p:txBody>
      </p:sp>
    </p:spTree>
    <p:extLst>
      <p:ext uri="{BB962C8B-B14F-4D97-AF65-F5344CB8AC3E}">
        <p14:creationId xmlns:p14="http://schemas.microsoft.com/office/powerpoint/2010/main" val="374166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1129</TotalTime>
  <Words>477</Words>
  <Application>Microsoft Office PowerPoint</Application>
  <PresentationFormat>Widescreen</PresentationFormat>
  <Paragraphs>78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Lora</vt:lpstr>
      <vt:lpstr>Source Sans Pro</vt:lpstr>
      <vt:lpstr>Source Sans Pro Bold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61</cp:revision>
  <dcterms:created xsi:type="dcterms:W3CDTF">2024-11-14T06:04:41Z</dcterms:created>
  <dcterms:modified xsi:type="dcterms:W3CDTF">2024-11-18T02:11:08Z</dcterms:modified>
</cp:coreProperties>
</file>

<file path=docProps/thumbnail.jpeg>
</file>